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Uncovering insights from 3,900 purchases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546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66084"/>
            <a:ext cx="3065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sales with margin.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high-revenue groups.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32090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432090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179802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spending patterns, customer segments, product preferences, and subscription behavior.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432090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432090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179802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Transactional data from 3,900 purchases across various product categories.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15520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5115520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372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863233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insights for informed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187" y="428268"/>
            <a:ext cx="3894296" cy="486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Summary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5187" y="1304330"/>
            <a:ext cx="194714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5187" y="1703308"/>
            <a:ext cx="657998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demographics (Age, Gender, Location, Subscription)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5187" y="2006798"/>
            <a:ext cx="657998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details (Item, Category, Amount, Season, Size, Color)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5187" y="2310289"/>
            <a:ext cx="6579989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Shopping behavior (Discount, Promo, Previous Purchases, Frequency, Review, Shipping)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7512844" y="1304330"/>
            <a:ext cx="194714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Snapshot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512844" y="1703308"/>
            <a:ext cx="657998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3,900 Rows, 18 Columns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512844" y="2006798"/>
            <a:ext cx="657998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Data: 37 values in Review Rating</a:t>
            </a:r>
            <a:endParaRPr lang="en-US" sz="12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2844" y="2431018"/>
            <a:ext cx="6579989" cy="65799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435" y="814030"/>
            <a:ext cx="7779544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 (Python)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7435" y="1687473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7435" y="1985605"/>
            <a:ext cx="782193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147435" y="2125742"/>
            <a:ext cx="302716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7435" y="2534007"/>
            <a:ext cx="782193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with pandas, checked structure and summary statistics.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7435" y="3166705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7435" y="3464838"/>
            <a:ext cx="782193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6147435" y="3604974"/>
            <a:ext cx="236112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7435" y="4013240"/>
            <a:ext cx="782193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missing 'Review Rating' with median, standardized column names.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7435" y="4645938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7435" y="4944070"/>
            <a:ext cx="782193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6147435" y="5084207"/>
            <a:ext cx="236112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7435" y="5492472"/>
            <a:ext cx="782193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'age_group' and 'purchase_frequency_days'.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7435" y="6125170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7435" y="6423303"/>
            <a:ext cx="782193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8" name="Text 15"/>
          <p:cNvSpPr/>
          <p:nvPr/>
        </p:nvSpPr>
        <p:spPr>
          <a:xfrm>
            <a:off x="6147435" y="6563439"/>
            <a:ext cx="236112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7435" y="6971705"/>
            <a:ext cx="782193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cleaned data into PostgreSQL for SQL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028"/>
            <a:ext cx="9123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Insights by Gender &amp; 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2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Gender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72264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262783"/>
            <a:ext cx="3018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Age Group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872264"/>
            <a:ext cx="6244709" cy="34969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68795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customers and young adults contribute significantly to overall revenue.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740807"/>
            <a:ext cx="76833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Performance &amp; Shipping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0329" y="2670572"/>
            <a:ext cx="3737372" cy="2351723"/>
          </a:xfrm>
          <a:prstGeom prst="roundRect">
            <a:avLst>
              <a:gd name="adj" fmla="val 4666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30329" y="2647712"/>
            <a:ext cx="3737372" cy="91440"/>
          </a:xfrm>
          <a:prstGeom prst="roundRect">
            <a:avLst>
              <a:gd name="adj" fmla="val 205380"/>
            </a:avLst>
          </a:prstGeom>
          <a:solidFill>
            <a:srgbClr val="84C1FA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60" y="2357676"/>
            <a:ext cx="625912" cy="625912"/>
          </a:xfrm>
          <a:prstGeom prst="roundRect">
            <a:avLst>
              <a:gd name="adj" fmla="val 146091"/>
            </a:avLst>
          </a:prstGeom>
          <a:solidFill>
            <a:srgbClr val="84C1FA"/>
          </a:solidFill>
          <a:ln/>
        </p:spPr>
      </p:sp>
      <p:sp>
        <p:nvSpPr>
          <p:cNvPr id="7" name="Text 4"/>
          <p:cNvSpPr/>
          <p:nvPr/>
        </p:nvSpPr>
        <p:spPr>
          <a:xfrm>
            <a:off x="2473821" y="2514124"/>
            <a:ext cx="25038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61787" y="3192185"/>
            <a:ext cx="303752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5 Products by Rating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61787" y="3643313"/>
            <a:ext cx="32744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Gloves: 3.86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61787" y="4050149"/>
            <a:ext cx="32744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Sandals: 3.84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61787" y="4456986"/>
            <a:ext cx="32744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Boots: 3.82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676299" y="2670572"/>
            <a:ext cx="3737372" cy="2351723"/>
          </a:xfrm>
          <a:prstGeom prst="roundRect">
            <a:avLst>
              <a:gd name="adj" fmla="val 4666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4676299" y="2647712"/>
            <a:ext cx="3737372" cy="91440"/>
          </a:xfrm>
          <a:prstGeom prst="roundRect">
            <a:avLst>
              <a:gd name="adj" fmla="val 205380"/>
            </a:avLst>
          </a:prstGeom>
          <a:solidFill>
            <a:srgbClr val="84C1FA"/>
          </a:solidFill>
          <a:ln/>
        </p:spPr>
      </p:sp>
      <p:sp>
        <p:nvSpPr>
          <p:cNvPr id="14" name="Shape 11"/>
          <p:cNvSpPr/>
          <p:nvPr/>
        </p:nvSpPr>
        <p:spPr>
          <a:xfrm>
            <a:off x="6232029" y="2357676"/>
            <a:ext cx="625912" cy="625912"/>
          </a:xfrm>
          <a:prstGeom prst="roundRect">
            <a:avLst>
              <a:gd name="adj" fmla="val 146091"/>
            </a:avLst>
          </a:prstGeom>
          <a:solidFill>
            <a:srgbClr val="84C1FA"/>
          </a:solidFill>
          <a:ln/>
        </p:spPr>
      </p:sp>
      <p:sp>
        <p:nvSpPr>
          <p:cNvPr id="15" name="Text 12"/>
          <p:cNvSpPr/>
          <p:nvPr/>
        </p:nvSpPr>
        <p:spPr>
          <a:xfrm>
            <a:off x="6419790" y="2514124"/>
            <a:ext cx="25038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4907756" y="3192185"/>
            <a:ext cx="3274457" cy="65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Type Comparison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4907756" y="3969306"/>
            <a:ext cx="32744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Standard: $58.46 avg.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907756" y="4376142"/>
            <a:ext cx="32744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Express: $60.48 avg.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30329" y="5543788"/>
            <a:ext cx="7683341" cy="1944886"/>
          </a:xfrm>
          <a:prstGeom prst="roundRect">
            <a:avLst>
              <a:gd name="adj" fmla="val 5642"/>
            </a:avLst>
          </a:prstGeom>
          <a:solidFill>
            <a:srgbClr val="FFFFFF"/>
          </a:solidFill>
          <a:ln/>
        </p:spPr>
      </p:sp>
      <p:sp>
        <p:nvSpPr>
          <p:cNvPr id="20" name="Shape 17"/>
          <p:cNvSpPr/>
          <p:nvPr/>
        </p:nvSpPr>
        <p:spPr>
          <a:xfrm>
            <a:off x="730329" y="5520928"/>
            <a:ext cx="7683341" cy="91440"/>
          </a:xfrm>
          <a:prstGeom prst="roundRect">
            <a:avLst>
              <a:gd name="adj" fmla="val 205380"/>
            </a:avLst>
          </a:prstGeom>
          <a:solidFill>
            <a:srgbClr val="84C1FA"/>
          </a:solidFill>
          <a:ln/>
        </p:spPr>
      </p:sp>
      <p:sp>
        <p:nvSpPr>
          <p:cNvPr id="21" name="Shape 18"/>
          <p:cNvSpPr/>
          <p:nvPr/>
        </p:nvSpPr>
        <p:spPr>
          <a:xfrm>
            <a:off x="4259044" y="5230892"/>
            <a:ext cx="625912" cy="625912"/>
          </a:xfrm>
          <a:prstGeom prst="roundRect">
            <a:avLst>
              <a:gd name="adj" fmla="val 146091"/>
            </a:avLst>
          </a:prstGeom>
          <a:solidFill>
            <a:srgbClr val="84C1FA"/>
          </a:solidFill>
          <a:ln/>
        </p:spPr>
      </p:sp>
      <p:sp>
        <p:nvSpPr>
          <p:cNvPr id="22" name="Text 19"/>
          <p:cNvSpPr/>
          <p:nvPr/>
        </p:nvSpPr>
        <p:spPr>
          <a:xfrm>
            <a:off x="4446806" y="5387340"/>
            <a:ext cx="25038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961787" y="6065401"/>
            <a:ext cx="378868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Discount-Dependent Products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961787" y="6516529"/>
            <a:ext cx="722042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Hat: 50% discounted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61787" y="6923365"/>
            <a:ext cx="722042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Sneakers: 49.66% discounted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2239"/>
            <a:ext cx="6601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21180"/>
            <a:ext cx="3664744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20479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235041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445669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821180"/>
            <a:ext cx="3664863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20479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235041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44566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262199"/>
            <a:ext cx="7556421" cy="2214205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44890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4676061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5396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588668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280190" y="67315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Segmentation based on purchase history reveals a strong loyal customer base.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826" y="400526"/>
            <a:ext cx="6394252" cy="455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Subscription &amp; Repeat Buyer Analysis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9826" y="1219795"/>
            <a:ext cx="2780824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 vs. Non-Subscribers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509826" y="1611154"/>
            <a:ext cx="6627733" cy="861060"/>
          </a:xfrm>
          <a:prstGeom prst="roundRect">
            <a:avLst>
              <a:gd name="adj" fmla="val 152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7446" y="1618774"/>
            <a:ext cx="6612493" cy="4229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63297" y="1713786"/>
            <a:ext cx="135802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Yes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2320171" y="1713786"/>
            <a:ext cx="135421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1053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73235" y="1713786"/>
            <a:ext cx="135421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$59.49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626298" y="1713786"/>
            <a:ext cx="135802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$62,645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517446" y="2041684"/>
            <a:ext cx="6612493" cy="4229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63297" y="2136696"/>
            <a:ext cx="135802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2320171" y="2136696"/>
            <a:ext cx="135421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2847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973235" y="2136696"/>
            <a:ext cx="135421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$59.87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626298" y="2136696"/>
            <a:ext cx="1358027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$170,436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7500461" y="1219795"/>
            <a:ext cx="262378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Repeat Buyers &amp; Subscriptions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500461" y="1592937"/>
            <a:ext cx="66277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Customers with &gt;5 purchases: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7500461" y="1956911"/>
            <a:ext cx="66277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Non-Subscribers: 2518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500461" y="2240756"/>
            <a:ext cx="66277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Subscribers: 958</a:t>
            </a:r>
            <a:endParaRPr lang="en-US" sz="11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0461" y="2637473"/>
            <a:ext cx="6627733" cy="66277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715" y="483513"/>
            <a:ext cx="5559147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Products Per Category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1715" y="1296710"/>
            <a:ext cx="7913370" cy="6451402"/>
          </a:xfrm>
          <a:prstGeom prst="roundRect">
            <a:avLst>
              <a:gd name="adj" fmla="val 2453"/>
            </a:avLst>
          </a:prstGeom>
          <a:solidFill>
            <a:srgbClr val="CEE6FD"/>
          </a:solidFill>
          <a:ln/>
        </p:spPr>
      </p:sp>
      <p:sp>
        <p:nvSpPr>
          <p:cNvPr id="5" name="Shape 2"/>
          <p:cNvSpPr/>
          <p:nvPr/>
        </p:nvSpPr>
        <p:spPr>
          <a:xfrm>
            <a:off x="6101715" y="1296710"/>
            <a:ext cx="7913370" cy="1698546"/>
          </a:xfrm>
          <a:prstGeom prst="roundRect">
            <a:avLst>
              <a:gd name="adj" fmla="val 9317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6277451" y="1472446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Accessories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77451" y="1852613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Jewelry (171)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77451" y="2195393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Sunglasses (161)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77451" y="2538174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Belt (161)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01715" y="2995255"/>
            <a:ext cx="7913370" cy="1698546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11" name="Shape 8"/>
          <p:cNvSpPr/>
          <p:nvPr/>
        </p:nvSpPr>
        <p:spPr>
          <a:xfrm>
            <a:off x="6101715" y="2995255"/>
            <a:ext cx="7913370" cy="22860"/>
          </a:xfrm>
          <a:prstGeom prst="roundRect">
            <a:avLst>
              <a:gd name="adj" fmla="val 692260"/>
            </a:avLst>
          </a:prstGeom>
          <a:solidFill>
            <a:srgbClr val="B4CCE3"/>
          </a:solidFill>
          <a:ln/>
        </p:spPr>
      </p:sp>
      <p:sp>
        <p:nvSpPr>
          <p:cNvPr id="12" name="Text 9"/>
          <p:cNvSpPr/>
          <p:nvPr/>
        </p:nvSpPr>
        <p:spPr>
          <a:xfrm>
            <a:off x="6277451" y="3170992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Clothing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77451" y="3551158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Blouse (171)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277451" y="3893939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Pants (171)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277451" y="4236720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Shirt (169)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01715" y="4693801"/>
            <a:ext cx="7913370" cy="1698546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17" name="Shape 14"/>
          <p:cNvSpPr/>
          <p:nvPr/>
        </p:nvSpPr>
        <p:spPr>
          <a:xfrm>
            <a:off x="6101715" y="4693801"/>
            <a:ext cx="7913370" cy="22860"/>
          </a:xfrm>
          <a:prstGeom prst="roundRect">
            <a:avLst>
              <a:gd name="adj" fmla="val 692260"/>
            </a:avLst>
          </a:prstGeom>
          <a:solidFill>
            <a:srgbClr val="B4CCE3"/>
          </a:solidFill>
          <a:ln/>
        </p:spPr>
      </p:sp>
      <p:sp>
        <p:nvSpPr>
          <p:cNvPr id="18" name="Text 15"/>
          <p:cNvSpPr/>
          <p:nvPr/>
        </p:nvSpPr>
        <p:spPr>
          <a:xfrm>
            <a:off x="6277451" y="4869537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Footwear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277451" y="5249704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Sandals (160)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277451" y="5592485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Shoes (150)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277451" y="5935266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Sneakers (145)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6101715" y="6392347"/>
            <a:ext cx="7913370" cy="1355765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23" name="Shape 20"/>
          <p:cNvSpPr/>
          <p:nvPr/>
        </p:nvSpPr>
        <p:spPr>
          <a:xfrm>
            <a:off x="6101715" y="6392347"/>
            <a:ext cx="7913370" cy="22860"/>
          </a:xfrm>
          <a:prstGeom prst="roundRect">
            <a:avLst>
              <a:gd name="adj" fmla="val 692260"/>
            </a:avLst>
          </a:prstGeom>
          <a:solidFill>
            <a:srgbClr val="B4CCE3"/>
          </a:solidFill>
          <a:ln/>
        </p:spPr>
      </p:sp>
      <p:sp>
        <p:nvSpPr>
          <p:cNvPr id="24" name="Text 21"/>
          <p:cNvSpPr/>
          <p:nvPr/>
        </p:nvSpPr>
        <p:spPr>
          <a:xfrm>
            <a:off x="6277451" y="6568083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Outerwear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6277451" y="6948249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Jacket (163)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6277451" y="7291030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Coat (161)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2025-12-10T23:51:16Z</dcterms:created>
  <dcterms:modified xsi:type="dcterms:W3CDTF">2025-12-10T23:51:16Z</dcterms:modified>
</cp:coreProperties>
</file>